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85" dt="2021-06-30T14:12:2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14:20:16.941" v="4559" actId="255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00:24:28.890" v="735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00:24:28.890" v="735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del">
        <pc:chgData name="cameronfarquhar@gmail.com" userId="e5c69e00b2ed73d4" providerId="LiveId" clId="{03D958BE-E8F9-46F3-83E7-EEE0DDF9D9D0}" dt="2021-06-30T14:17:18.064" v="4558" actId="47"/>
        <pc:sldMkLst>
          <pc:docMk/>
          <pc:sldMk cId="2656367932" sldId="264"/>
        </pc:sldMkLst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13:41:44.101" v="2870" actId="5793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3:41:44.101" v="2870" actId="5793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 del">
        <pc:chgData name="cameronfarquhar@gmail.com" userId="e5c69e00b2ed73d4" providerId="LiveId" clId="{03D958BE-E8F9-46F3-83E7-EEE0DDF9D9D0}" dt="2021-06-30T14:17:15.778" v="4556" actId="47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 del">
        <pc:chgData name="cameronfarquhar@gmail.com" userId="e5c69e00b2ed73d4" providerId="LiveId" clId="{03D958BE-E8F9-46F3-83E7-EEE0DDF9D9D0}" dt="2021-06-30T14:17:16.968" v="4557" actId="47"/>
        <pc:sldMkLst>
          <pc:docMk/>
          <pc:sldMk cId="2741112279" sldId="277"/>
        </pc:sldMkLst>
      </pc:sldChg>
      <pc:sldChg chg="modSp add mod ord modAnim">
        <pc:chgData name="cameronfarquhar@gmail.com" userId="e5c69e00b2ed73d4" providerId="LiveId" clId="{03D958BE-E8F9-46F3-83E7-EEE0DDF9D9D0}" dt="2021-06-30T14:20:16.941" v="4559" actId="255"/>
        <pc:sldMkLst>
          <pc:docMk/>
          <pc:sldMk cId="4023026329" sldId="278"/>
        </pc:sldMkLst>
        <pc:spChg chg="mod">
          <ac:chgData name="cameronfarquhar@gmail.com" userId="e5c69e00b2ed73d4" providerId="LiveId" clId="{03D958BE-E8F9-46F3-83E7-EEE0DDF9D9D0}" dt="2021-06-30T14:12:26.567" v="4193" actId="20577"/>
          <ac:spMkLst>
            <pc:docMk/>
            <pc:sldMk cId="4023026329" sldId="278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20:16.941" v="4559" actId="255"/>
          <ac:spMkLst>
            <pc:docMk/>
            <pc:sldMk cId="4023026329" sldId="278"/>
            <ac:spMk id="3" creationId="{06869AC9-386A-4F27-863B-5EBC62274F25}"/>
          </ac:spMkLst>
        </pc:spChg>
      </pc:sldChg>
      <pc:sldChg chg="modSp add mod ord modAnim">
        <pc:chgData name="cameronfarquhar@gmail.com" userId="e5c69e00b2ed73d4" providerId="LiveId" clId="{03D958BE-E8F9-46F3-83E7-EEE0DDF9D9D0}" dt="2021-06-30T14:10:04.433" v="4162" actId="20577"/>
        <pc:sldMkLst>
          <pc:docMk/>
          <pc:sldMk cId="2903583081" sldId="279"/>
        </pc:sldMkLst>
        <pc:spChg chg="mod">
          <ac:chgData name="cameronfarquhar@gmail.com" userId="e5c69e00b2ed73d4" providerId="LiveId" clId="{03D958BE-E8F9-46F3-83E7-EEE0DDF9D9D0}" dt="2021-06-30T13:47:10.909" v="2917" actId="20577"/>
          <ac:spMkLst>
            <pc:docMk/>
            <pc:sldMk cId="2903583081" sldId="279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10:04.433" v="4162" actId="20577"/>
          <ac:spMkLst>
            <pc:docMk/>
            <pc:sldMk cId="2903583081" sldId="279"/>
            <ac:spMk id="3" creationId="{06869AC9-386A-4F27-863B-5EBC62274F25}"/>
          </ac:spMkLst>
        </pc:spChg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Sp modSp add mod ord">
        <pc:chgData name="cameronfarquhar@gmail.com" userId="e5c69e00b2ed73d4" providerId="LiveId" clId="{03D958BE-E8F9-46F3-83E7-EEE0DDF9D9D0}" dt="2021-06-30T14:09:02.938" v="4156" actId="20577"/>
        <pc:sldMkLst>
          <pc:docMk/>
          <pc:sldMk cId="3208789650" sldId="281"/>
        </pc:sldMkLst>
        <pc:spChg chg="mod">
          <ac:chgData name="cameronfarquhar@gmail.com" userId="e5c69e00b2ed73d4" providerId="LiveId" clId="{03D958BE-E8F9-46F3-83E7-EEE0DDF9D9D0}" dt="2021-06-30T13:54:51.304" v="3390" actId="1076"/>
          <ac:spMkLst>
            <pc:docMk/>
            <pc:sldMk cId="3208789650" sldId="281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4:09:02.938" v="4156" actId="20577"/>
          <ac:spMkLst>
            <pc:docMk/>
            <pc:sldMk cId="3208789650" sldId="281"/>
            <ac:spMk id="3" creationId="{98A15EA4-FA42-4FE3-B497-4731D8E77553}"/>
          </ac:spMkLst>
        </pc:spChg>
        <pc:picChg chg="add mod">
          <ac:chgData name="cameronfarquhar@gmail.com" userId="e5c69e00b2ed73d4" providerId="LiveId" clId="{03D958BE-E8F9-46F3-83E7-EEE0DDF9D9D0}" dt="2021-06-30T14:07:26.304" v="4134" actId="14100"/>
          <ac:picMkLst>
            <pc:docMk/>
            <pc:sldMk cId="3208789650" sldId="281"/>
            <ac:picMk id="6" creationId="{2584CD25-E63A-4CBF-9836-D3244B7E0B04}"/>
          </ac:picMkLst>
        </pc:picChg>
        <pc:picChg chg="add mod">
          <ac:chgData name="cameronfarquhar@gmail.com" userId="e5c69e00b2ed73d4" providerId="LiveId" clId="{03D958BE-E8F9-46F3-83E7-EEE0DDF9D9D0}" dt="2021-06-30T14:07:23.162" v="4133" actId="1076"/>
          <ac:picMkLst>
            <pc:docMk/>
            <pc:sldMk cId="3208789650" sldId="281"/>
            <ac:picMk id="8" creationId="{AE64B44B-59C5-40CF-BC1D-B97884BAE1B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30,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30,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74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Bottling the results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15EA4-FA42-4FE3-B497-4731D8E77553}"/>
              </a:ext>
            </a:extLst>
          </p:cNvPr>
          <p:cNvSpPr txBox="1"/>
          <p:nvPr/>
        </p:nvSpPr>
        <p:spPr>
          <a:xfrm>
            <a:off x="7182678" y="1421509"/>
            <a:ext cx="4691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Scikit-</a:t>
            </a:r>
            <a:r>
              <a:rPr lang="en-US" sz="2000" dirty="0" err="1"/>
              <a:t>Learn’s</a:t>
            </a:r>
            <a:r>
              <a:rPr lang="en-US" sz="2000" dirty="0"/>
              <a:t> Univariate Linear Regression, we found a weak R score between </a:t>
            </a:r>
            <a:r>
              <a:rPr lang="en-US" sz="2000" dirty="0" err="1"/>
              <a:t>En</a:t>
            </a:r>
            <a:r>
              <a:rPr lang="en-US" sz="2000" dirty="0"/>
              <a:t> Primeur and score, so we tried another Multivariate Linear Regression (MLR).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</a:t>
            </a:r>
            <a:r>
              <a:rPr lang="en-US" sz="2000" dirty="0" err="1"/>
              <a:t>En</a:t>
            </a:r>
            <a:r>
              <a:rPr lang="en-US" sz="2000" dirty="0"/>
              <a:t> Primeur, Journalist Count,  Vintage and Wine Age against Score, we discovered an R score of  ~.39 and </a:t>
            </a:r>
            <a:r>
              <a:rPr lang="en-US" sz="2000" dirty="0" err="1"/>
              <a:t>Meam</a:t>
            </a:r>
            <a:r>
              <a:rPr lang="en-US" sz="2000" dirty="0"/>
              <a:t> Squared Error of  ~.59.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relationship was still not as strong as we hoped for, the higher score derived by using MLR can be attributed to the fact that as more values enter a model, the stronger the prediction will typically become.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84CD25-E63A-4CBF-9836-D3244B7E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5" y="3429000"/>
            <a:ext cx="5907164" cy="192184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4B44B-59C5-40CF-BC1D-B97884BAE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9" y="587967"/>
            <a:ext cx="5907164" cy="1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From the cellar to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4" y="2499558"/>
            <a:ext cx="6900410" cy="18588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spc="160" dirty="0"/>
              <a:t>The data harvested from both sources was deployed to an interactive Heroku app and visualized using </a:t>
            </a:r>
            <a:r>
              <a:rPr lang="en-US" sz="2400" spc="160" dirty="0" err="1"/>
              <a:t>Javascript</a:t>
            </a:r>
            <a:r>
              <a:rPr lang="en-US" sz="2400" spc="160" dirty="0"/>
              <a:t> libraries Charts.js and </a:t>
            </a:r>
            <a:r>
              <a:rPr lang="en-US" sz="2400" spc="160" dirty="0" err="1"/>
              <a:t>Plotly</a:t>
            </a:r>
            <a:r>
              <a:rPr lang="en-US" sz="2400" spc="160" dirty="0"/>
              <a:t>. </a:t>
            </a:r>
          </a:p>
          <a:p>
            <a:pPr marL="0" indent="0">
              <a:buNone/>
            </a:pPr>
            <a:endParaRPr lang="en-US" sz="2400" spc="160" dirty="0"/>
          </a:p>
          <a:p>
            <a:r>
              <a:rPr lang="en-US" sz="2400" spc="160" dirty="0"/>
              <a:t>https://hakuna-moscato.herokuapp.com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How much time a wine has had to mature?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Clarification with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85391"/>
            <a:ext cx="6900410" cy="39572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160" dirty="0"/>
              <a:t>We set out to discover if a wine’s </a:t>
            </a:r>
            <a:r>
              <a:rPr lang="en-US" sz="2400" spc="160" dirty="0" err="1"/>
              <a:t>En</a:t>
            </a:r>
            <a:r>
              <a:rPr lang="en-US" sz="2400" spc="160" dirty="0"/>
              <a:t> Primeur status effects its rating.</a:t>
            </a:r>
          </a:p>
          <a:p>
            <a:r>
              <a:rPr lang="en-US" sz="2400" spc="160" dirty="0"/>
              <a:t>This is important because </a:t>
            </a:r>
            <a:r>
              <a:rPr lang="en-US" sz="2400" spc="160" dirty="0" err="1"/>
              <a:t>En</a:t>
            </a:r>
            <a:r>
              <a:rPr lang="en-US" sz="2400" spc="160" dirty="0"/>
              <a:t> Primeur refers to the process in which investors can purchase futures of a specific batch before it hits the market, often before the wine even begins the fermentation process.</a:t>
            </a:r>
          </a:p>
          <a:p>
            <a:r>
              <a:rPr lang="en-US" sz="2400" spc="160" dirty="0"/>
              <a:t>Only two regions offer wine to be sold </a:t>
            </a:r>
            <a:r>
              <a:rPr lang="en-US" sz="2400" spc="160" dirty="0" err="1"/>
              <a:t>En</a:t>
            </a:r>
            <a:r>
              <a:rPr lang="en-US" sz="2400" spc="160" dirty="0"/>
              <a:t> Primeur; Bordeaux and Sud Ouest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546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Clarification with Machine Learning </vt:lpstr>
      <vt:lpstr>Bottling the results</vt:lpstr>
      <vt:lpstr>From the cellar to the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cameronfarquhar@gmail.com</cp:lastModifiedBy>
  <cp:revision>8</cp:revision>
  <dcterms:created xsi:type="dcterms:W3CDTF">2021-06-05T13:49:24Z</dcterms:created>
  <dcterms:modified xsi:type="dcterms:W3CDTF">2021-06-30T14:20:50Z</dcterms:modified>
</cp:coreProperties>
</file>